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  <p:sldMasterId id="2147483818" r:id="rId2"/>
    <p:sldMasterId id="2147483820" r:id="rId3"/>
    <p:sldMasterId id="2147483822" r:id="rId4"/>
    <p:sldMasterId id="2147483824" r:id="rId5"/>
    <p:sldMasterId id="2147483826" r:id="rId6"/>
    <p:sldMasterId id="2147483828" r:id="rId7"/>
    <p:sldMasterId id="2147483830" r:id="rId8"/>
    <p:sldMasterId id="2147483832" r:id="rId9"/>
    <p:sldMasterId id="2147483834" r:id="rId10"/>
    <p:sldMasterId id="2147483836" r:id="rId11"/>
    <p:sldMasterId id="2147483838" r:id="rId12"/>
    <p:sldMasterId id="2147483840" r:id="rId13"/>
    <p:sldMasterId id="2147483842" r:id="rId14"/>
    <p:sldMasterId id="2147483844" r:id="rId15"/>
    <p:sldMasterId id="2147483846" r:id="rId16"/>
    <p:sldMasterId id="2147483848" r:id="rId17"/>
  </p:sldMasterIdLst>
  <p:notesMasterIdLst>
    <p:notesMasterId r:id="rId45"/>
  </p:notesMasterIdLst>
  <p:sldIdLst>
    <p:sldId id="283" r:id="rId18"/>
    <p:sldId id="256" r:id="rId19"/>
    <p:sldId id="266" r:id="rId20"/>
    <p:sldId id="258" r:id="rId21"/>
    <p:sldId id="260" r:id="rId22"/>
    <p:sldId id="259" r:id="rId23"/>
    <p:sldId id="261" r:id="rId24"/>
    <p:sldId id="262" r:id="rId25"/>
    <p:sldId id="263" r:id="rId26"/>
    <p:sldId id="264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65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presProps" Target="presProp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8837-02B0-40E3-A136-8C1E46A7475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982B0-273C-46DA-A500-1D303C2877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26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982B0-273C-46DA-A500-1D303C28773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01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3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7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02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07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97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2a1fbac5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2a1fbac5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1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2a1fbac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2a1fbac5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85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75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14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152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6877200" cy="68580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9302400" y="-33"/>
            <a:ext cx="2889600" cy="2683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2"/>
          <p:cNvSpPr/>
          <p:nvPr/>
        </p:nvSpPr>
        <p:spPr>
          <a:xfrm rot="-5400000">
            <a:off x="7795" y="-6448"/>
            <a:ext cx="3055200" cy="30668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870428" y="769024"/>
            <a:ext cx="3066800" cy="30552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504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6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74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51507" y="-140933"/>
            <a:ext cx="6856400" cy="71524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633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70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 and body_alt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51507" y="-140933"/>
            <a:ext cx="6856400" cy="71524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1219170" lvl="1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17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843600" cy="7848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82733" y="295668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82733" y="378967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82733" y="462265"/>
            <a:ext cx="292800" cy="252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l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951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73DF059D-9904-DE7E-0574-2A71C316C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="" xmlns:a16="http://schemas.microsoft.com/office/drawing/2014/main" id="{742E56B1-8F59-4FA4-64B7-84CF31795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6352A31D-5596-50F0-A2CE-BE9387C2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42308A79-1536-6021-F17C-331FDF9F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EA552980-18F0-0EAD-5969-AC99E89D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6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7221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88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27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23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289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5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2987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82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1A1C1185-73D0-9994-A6A3-610938FA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1029BB2E-6FEA-5E68-D980-94DA0C44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40EB2E9C-FC12-1C59-736C-16D0B7D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D88AFCFE-1E00-35F6-FE88-FFBDC2F1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F93D461F-6D80-B56B-B381-894A40E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9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8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54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60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052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117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741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590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F55BEC-D02A-4274-B9F1-CBE7C6DA7082}" type="datetimeFigureOut">
              <a:rPr lang="pl-PL" smtClean="0"/>
              <a:t>14.05.2023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5A480E5-D3C1-43AB-B79A-FAF8BA761C05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8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94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5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8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83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7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8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488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155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649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13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3321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165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" ker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6424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="" xmlns:a16="http://schemas.microsoft.com/office/drawing/2014/main" id="{42899F79-736C-971C-F735-8DF3CC3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="" xmlns:a16="http://schemas.microsoft.com/office/drawing/2014/main" id="{432D9785-CFB3-5013-6F6E-AADD420D3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="" xmlns:a16="http://schemas.microsoft.com/office/drawing/2014/main" id="{327264FF-EDDC-33DD-D870-8156FEE0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DE61-B3B6-4872-9248-287D63A9F680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14.05.2023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="" xmlns:a16="http://schemas.microsoft.com/office/drawing/2014/main" id="{0637AF21-B6FC-BC20-3A1E-85210538C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="" xmlns:a16="http://schemas.microsoft.com/office/drawing/2014/main" id="{5E554086-80B4-2EC4-650F-8669ED911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DB419-33C0-4AAB-B3D3-2B98693338BC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8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raft.tv/courses/angular/components/lifecycle-hooks/" TargetMode="External"/><Relationship Id="rId2" Type="http://schemas.openxmlformats.org/officeDocument/2006/relationships/hyperlink" Target="https://bulldogjob.com/readme/scalable-angular-application-architect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Angular</a:t>
            </a:r>
            <a:r>
              <a:rPr lang="pl-PL" dirty="0" smtClean="0"/>
              <a:t> , Vue i Web Components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smtClean="0"/>
              <a:t>Michał </a:t>
            </a:r>
            <a:r>
              <a:rPr lang="pl-PL" dirty="0" err="1" smtClean="0"/>
              <a:t>Korzym</a:t>
            </a:r>
            <a:endParaRPr lang="pl-PL" dirty="0" smtClean="0"/>
          </a:p>
          <a:p>
            <a:r>
              <a:rPr lang="pl-PL" dirty="0" smtClean="0"/>
              <a:t>Jan Król-łęgowski</a:t>
            </a:r>
          </a:p>
          <a:p>
            <a:r>
              <a:rPr lang="pl-PL" dirty="0" smtClean="0"/>
              <a:t>Piotr </a:t>
            </a:r>
            <a:r>
              <a:rPr lang="pl-PL" dirty="0" err="1" smtClean="0"/>
              <a:t>MIrosław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99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Routing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6970776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2400" dirty="0" smtClean="0"/>
              <a:t>Routing w </a:t>
            </a:r>
            <a:r>
              <a:rPr lang="pl-PL" sz="2400" dirty="0" err="1" smtClean="0"/>
              <a:t>Angularze</a:t>
            </a:r>
            <a:r>
              <a:rPr lang="pl-PL" sz="2400" dirty="0" smtClean="0"/>
              <a:t> </a:t>
            </a:r>
            <a:r>
              <a:rPr lang="pl-PL" sz="2400" dirty="0"/>
              <a:t>umożliwia nawigowanie użytkownika między różnymi widokami (komponentami) w aplikacji internetowej bez konieczności przeładowywania strony</a:t>
            </a:r>
            <a:r>
              <a:rPr lang="pl-PL" sz="2400" dirty="0" smtClean="0"/>
              <a:t>.</a:t>
            </a:r>
          </a:p>
          <a:p>
            <a:pPr marL="0" indent="0">
              <a:buNone/>
            </a:pPr>
            <a:endParaRPr lang="pl-PL" sz="2400" dirty="0"/>
          </a:p>
          <a:p>
            <a:r>
              <a:rPr lang="pl-PL" sz="2400" dirty="0" smtClean="0"/>
              <a:t>Routing ustalany jest w pliku </a:t>
            </a:r>
            <a:r>
              <a:rPr lang="pl-PL" sz="2400" b="1" dirty="0" err="1" smtClean="0"/>
              <a:t>app-routing.module.ts</a:t>
            </a:r>
            <a:r>
              <a:rPr lang="pl-PL" sz="2400" b="1" dirty="0" smtClean="0"/>
              <a:t> </a:t>
            </a:r>
            <a:r>
              <a:rPr lang="pl-PL" sz="2400" dirty="0" smtClean="0"/>
              <a:t>(nazwa zwyczajowa), nie ma ograniczenia ilościowego plików z routingiem.</a:t>
            </a:r>
            <a:endParaRPr lang="pl-PL" sz="2400" b="1" dirty="0" smtClean="0"/>
          </a:p>
          <a:p>
            <a:r>
              <a:rPr lang="pl-PL" sz="2400" dirty="0" smtClean="0"/>
              <a:t>Należy zdefiniować w nim zestaw powiązań  </a:t>
            </a:r>
            <a:r>
              <a:rPr lang="pl-PL" sz="2400" dirty="0" err="1" smtClean="0"/>
              <a:t>url</a:t>
            </a:r>
            <a:r>
              <a:rPr lang="pl-PL" sz="2400" dirty="0"/>
              <a:t> </a:t>
            </a:r>
            <a:r>
              <a:rPr lang="pl-PL" sz="2400" dirty="0" smtClean="0"/>
              <a:t>– komponent.</a:t>
            </a:r>
          </a:p>
          <a:p>
            <a:r>
              <a:rPr lang="pl-PL" sz="2400" dirty="0" smtClean="0"/>
              <a:t>Nawigacje umożliwia dyrektywa </a:t>
            </a:r>
            <a:r>
              <a:rPr lang="pl-PL" sz="2400" b="1" dirty="0" err="1" smtClean="0"/>
              <a:t>routerLink</a:t>
            </a:r>
            <a:r>
              <a:rPr lang="pl-PL" sz="2400" b="1" dirty="0" smtClean="0"/>
              <a:t>. </a:t>
            </a:r>
            <a:r>
              <a:rPr lang="pl-PL" sz="2400" dirty="0" smtClean="0"/>
              <a:t>Nie używamy </a:t>
            </a:r>
            <a:r>
              <a:rPr lang="pl-PL" sz="2400" dirty="0" err="1" smtClean="0"/>
              <a:t>hrefa</a:t>
            </a:r>
            <a:r>
              <a:rPr lang="pl-PL" sz="2400" dirty="0" smtClean="0"/>
              <a:t>! Przeładowuje stronę.</a:t>
            </a:r>
            <a:endParaRPr lang="pl-PL" sz="2400" b="1" dirty="0" smtClean="0"/>
          </a:p>
          <a:p>
            <a:r>
              <a:rPr lang="pl-PL" sz="2400" dirty="0" smtClean="0"/>
              <a:t>Możliwa jest funkcja routingu zagnieżdżonego do „</a:t>
            </a:r>
            <a:r>
              <a:rPr lang="pl-PL" sz="2400" dirty="0" err="1" smtClean="0"/>
              <a:t>child-components</a:t>
            </a:r>
            <a:r>
              <a:rPr lang="pl-PL" sz="2400" dirty="0" smtClean="0"/>
              <a:t>”.</a:t>
            </a:r>
          </a:p>
          <a:p>
            <a:r>
              <a:rPr lang="pl-PL" sz="2400" dirty="0" smtClean="0"/>
              <a:t>Dyrektywa </a:t>
            </a:r>
            <a:r>
              <a:rPr lang="pl-PL" sz="2400" b="1" dirty="0" err="1" smtClean="0"/>
              <a:t>routerLinkOptions</a:t>
            </a:r>
            <a:r>
              <a:rPr lang="pl-PL" sz="2400" b="1" dirty="0" smtClean="0"/>
              <a:t> </a:t>
            </a:r>
            <a:r>
              <a:rPr lang="pl-PL" sz="2400" dirty="0" smtClean="0"/>
              <a:t>– umożliwia zdefiniowanie działań, gdy ścieżka jest aktywna.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82972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dirty="0"/>
              <a:t>Vue.js</a:t>
            </a: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</a:pPr>
            <a:endParaRPr dirty="0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33" y="1684700"/>
            <a:ext cx="3181800" cy="31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Co to jest Vue.js?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1287933" y="2064800"/>
            <a:ext cx="9385200" cy="388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40256">
              <a:buSzPts val="1600"/>
              <a:buChar char="-"/>
            </a:pPr>
            <a:r>
              <a:rPr lang="pl" sz="2133"/>
              <a:t>Framework</a:t>
            </a:r>
            <a:endParaRPr sz="2133"/>
          </a:p>
          <a:p>
            <a:pPr indent="-440256">
              <a:buSzPts val="1600"/>
              <a:buChar char="-"/>
            </a:pPr>
            <a:r>
              <a:rPr lang="pl" sz="2133"/>
              <a:t>SPA - Single Page Applications)</a:t>
            </a:r>
            <a:endParaRPr sz="2133"/>
          </a:p>
          <a:p>
            <a:pPr indent="-440256">
              <a:buSzPts val="1600"/>
              <a:buChar char="-"/>
            </a:pPr>
            <a:r>
              <a:rPr lang="pl" sz="2133"/>
              <a:t>stworzony przez Evana You i po raz pierwszy został wydany publicznie w lutym 2014 roku</a:t>
            </a:r>
            <a:endParaRPr sz="2133"/>
          </a:p>
          <a:p>
            <a:pPr indent="-440256">
              <a:buSzPts val="1600"/>
              <a:buChar char="-"/>
            </a:pPr>
            <a:r>
              <a:rPr lang="pl" sz="2133"/>
              <a:t>Mini Angular</a:t>
            </a:r>
            <a:endParaRPr sz="2133"/>
          </a:p>
          <a:p>
            <a:pPr indent="-440256">
              <a:spcBef>
                <a:spcPts val="2133"/>
              </a:spcBef>
              <a:buSzPts val="1600"/>
              <a:buChar char="-"/>
            </a:pPr>
            <a:r>
              <a:rPr lang="pl" sz="2133"/>
              <a:t>Ładne logo i czytelna dokumentacja :)</a:t>
            </a:r>
            <a:endParaRPr sz="2133"/>
          </a:p>
          <a:p>
            <a:pPr marL="0" indent="0">
              <a:spcBef>
                <a:spcPts val="2133"/>
              </a:spcBef>
              <a:buNone/>
            </a:pPr>
            <a:endParaRPr sz="2133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133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467" y="4045467"/>
            <a:ext cx="5259632" cy="26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Wady i zalety Vue.js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730000" y="2324859"/>
            <a:ext cx="9772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FFFFFF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733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730000" y="3544641"/>
            <a:ext cx="9772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733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944733" y="4764392"/>
            <a:ext cx="9772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733" kern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431600" y="1834351"/>
            <a:ext cx="7836400" cy="107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l">
                <a:solidFill>
                  <a:srgbClr val="FFFFFF"/>
                </a:solidFill>
              </a:rPr>
              <a:t>Zalety Vue.js:</a:t>
            </a:r>
            <a:endParaRPr>
              <a:solidFill>
                <a:srgbClr val="FFFFFF"/>
              </a:solidFill>
            </a:endParaRPr>
          </a:p>
          <a:p>
            <a:pPr>
              <a:spcBef>
                <a:spcPts val="2133"/>
              </a:spcBef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Łatwość nauki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Elastyczność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Reaktywność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Modułowość i komponentowość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Aktywna społeczność i ekosystem</a:t>
            </a: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pl">
                <a:solidFill>
                  <a:srgbClr val="FFFFFF"/>
                </a:solidFill>
              </a:rPr>
              <a:t>Wady Vue.js:</a:t>
            </a:r>
            <a:endParaRPr>
              <a:solidFill>
                <a:srgbClr val="FFFFFF"/>
              </a:solidFill>
            </a:endParaRPr>
          </a:p>
          <a:p>
            <a:pPr>
              <a:spcBef>
                <a:spcPts val="2133"/>
              </a:spcBef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Mała popularność w porównaniu do Reacta czy Angulara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Mniejsza liczba zewnętrznych bibliotek</a:t>
            </a:r>
            <a:endParaRPr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l">
                <a:solidFill>
                  <a:srgbClr val="FFFFFF"/>
                </a:solidFill>
              </a:rPr>
              <a:t>Brak pełnego wsparcia ze strony dużych firm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201" y="1898651"/>
            <a:ext cx="2654300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Budowa komponentu</a:t>
            </a:r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667" y="1620351"/>
            <a:ext cx="4950967" cy="309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1868933" y="525000"/>
            <a:ext cx="7518400" cy="98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Przykładowe komponenty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9387467" y="5231434"/>
            <a:ext cx="2808467" cy="1629933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984" y="1307533"/>
            <a:ext cx="3930701" cy="5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307534"/>
            <a:ext cx="5614365" cy="37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Widok</a:t>
            </a: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357367" y="2090067"/>
            <a:ext cx="5758000" cy="2355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05" y="398700"/>
            <a:ext cx="6664467" cy="625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1868933" y="525000"/>
            <a:ext cx="7518400" cy="98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/>
              <a:t>Routing</a:t>
            </a: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9387467" y="5231434"/>
            <a:ext cx="2808467" cy="1629933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67" y="1344768"/>
            <a:ext cx="5735000" cy="5066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=""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2EEFDCD-9E9F-23A2-DC61-E26E581AC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5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</a:t>
            </a:r>
            <a:r>
              <a:rPr lang="pl-PL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B0732A44-95CB-14E9-A82A-83C928EF8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266" y="1520764"/>
            <a:ext cx="6037749" cy="33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9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DCD422B-5979-47AD-F129-A4D70883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15" y="263525"/>
            <a:ext cx="10515600" cy="1325563"/>
          </a:xfrm>
        </p:spPr>
        <p:txBody>
          <a:bodyPr/>
          <a:lstStyle/>
          <a:p>
            <a:r>
              <a:rPr lang="pl-PL" b="1" dirty="0"/>
              <a:t>Web </a:t>
            </a:r>
            <a:r>
              <a:rPr lang="pl-PL" b="1" dirty="0" err="1"/>
              <a:t>components</a:t>
            </a:r>
            <a:endParaRPr lang="pl-PL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="" xmlns:a16="http://schemas.microsoft.com/office/drawing/2014/main" id="{69E83D55-AEC3-323A-9B24-2FFDAA93BEFE}"/>
              </a:ext>
            </a:extLst>
          </p:cNvPr>
          <p:cNvSpPr txBox="1"/>
          <p:nvPr/>
        </p:nvSpPr>
        <p:spPr>
          <a:xfrm>
            <a:off x="535515" y="1808280"/>
            <a:ext cx="117517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prstClr val="black"/>
                </a:solidFill>
              </a:rPr>
              <a:t>Zestaw API przeglądarki, pozwalających na tworzenie niestandardowych elementów HTML, które zapewniają:</a:t>
            </a:r>
          </a:p>
          <a:p>
            <a:r>
              <a:rPr lang="pl-PL" sz="2000" dirty="0">
                <a:solidFill>
                  <a:prstClr val="black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prstClr val="black"/>
                </a:solidFill>
              </a:rPr>
              <a:t> </a:t>
            </a:r>
            <a:r>
              <a:rPr lang="pl-PL" sz="2000" dirty="0" err="1">
                <a:solidFill>
                  <a:prstClr val="black"/>
                </a:solidFill>
              </a:rPr>
              <a:t>Reużywalność</a:t>
            </a:r>
            <a:r>
              <a:rPr lang="pl-PL" sz="2000" dirty="0">
                <a:solidFill>
                  <a:prstClr val="black"/>
                </a:solidFill>
              </a:rPr>
              <a:t> komponentu w kodzie dowolnej strony internetowej/aplikacji internetowej.</a:t>
            </a:r>
          </a:p>
          <a:p>
            <a:endParaRPr lang="pl-PL" sz="2000" dirty="0">
              <a:solidFill>
                <a:prstClr val="black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prstClr val="black"/>
                </a:solidFill>
              </a:rPr>
              <a:t> Enkapsulację wewnętrznego kodu HTML, co pozwala na utrzymanie tej samej funkcjonalności elementu oraz na utrzymanie     takiego samego wyglądu danego elementu, niezależnie od kodu CSS na stronie docelowej. </a:t>
            </a:r>
          </a:p>
        </p:txBody>
      </p:sp>
    </p:spTree>
    <p:extLst>
      <p:ext uri="{BB962C8B-B14F-4D97-AF65-F5344CB8AC3E}">
        <p14:creationId xmlns:p14="http://schemas.microsoft.com/office/powerpoint/2010/main" val="328266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37161"/>
            <a:ext cx="9144000" cy="1444752"/>
          </a:xfrm>
        </p:spPr>
        <p:txBody>
          <a:bodyPr/>
          <a:lstStyle/>
          <a:p>
            <a:r>
              <a:rPr lang="pl-PL" b="1" dirty="0" err="1" smtClean="0"/>
              <a:t>Angular</a:t>
            </a:r>
            <a:r>
              <a:rPr lang="pl-PL" dirty="0" smtClean="0"/>
              <a:t> </a:t>
            </a:r>
            <a:endParaRPr lang="pl-PL" dirty="0"/>
          </a:p>
        </p:txBody>
      </p:sp>
      <p:pic>
        <p:nvPicPr>
          <p:cNvPr id="1026" name="Picture 2" descr="Angular (framework) – Wikipedia, wolna encyklo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9" y="1727925"/>
            <a:ext cx="3190938" cy="319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ik:AngularJS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52" y="2522850"/>
            <a:ext cx="5690616" cy="16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ie równa się 6"/>
          <p:cNvSpPr/>
          <p:nvPr/>
        </p:nvSpPr>
        <p:spPr>
          <a:xfrm>
            <a:off x="4172471" y="2742752"/>
            <a:ext cx="1486222" cy="1161288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4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DCD422B-5979-47AD-F129-A4D70883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HTML </a:t>
            </a:r>
            <a:r>
              <a:rPr lang="pl-PL" b="1" dirty="0" err="1"/>
              <a:t>imports</a:t>
            </a:r>
            <a:endParaRPr lang="pl-PL" b="1" dirty="0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16E03EC9-A947-3CC6-DB3D-EEC912010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67577"/>
            <a:ext cx="880364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2000" dirty="0"/>
              <a:t>Ponieważ tworzone komponenty mogą zawierać zarówno szablony, style jak i kod (logikę komponentu), aby ułatwić włączanie komponentów do aplikacji dodano możliwość załączenia dokumentu HTML wewnątrz drugiego, podobnie jak załączamy style czy skrypty.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8076A543-BE46-D8E9-627B-95861E1B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22" y="3966985"/>
            <a:ext cx="9104755" cy="8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03BF274F-6287-8430-55EF-25A67576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Shadow</a:t>
            </a:r>
            <a:r>
              <a:rPr lang="pl-PL" b="1" dirty="0"/>
              <a:t> DOM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671FEAF-1D1C-7BA4-445F-6CA4BEACA7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9788"/>
            <a:ext cx="112164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800" dirty="0">
                <a:latin typeface="+mj-lt"/>
              </a:rPr>
              <a:t>Tworzenie ukrytego drzewa DOM, na które nie można wpłynąć poprzez zewnętrzny kod JavaScript czy CSS. Ma wtedy miejsce enkapsulacja, czyli ograniczenie możliwości dostępu do wnętrza kodu komponentu. 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Każdy element może mieć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shadow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root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który jest wyświetlany zamiast faktycznej zawartości.</a:t>
            </a:r>
            <a:r>
              <a:rPr lang="pl-PL" sz="1800" dirty="0"/>
              <a:t> 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="" xmlns:a16="http://schemas.microsoft.com/office/drawing/2014/main" id="{A939EEDD-7442-272F-602A-1BCCED4CA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92" y="2233885"/>
            <a:ext cx="7877175" cy="27813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97BDB2A8-67E5-1FF2-5BE5-BF9EDF4C658C}"/>
              </a:ext>
            </a:extLst>
          </p:cNvPr>
          <p:cNvSpPr txBox="1"/>
          <p:nvPr/>
        </p:nvSpPr>
        <p:spPr>
          <a:xfrm>
            <a:off x="1117600" y="5225594"/>
            <a:ext cx="1038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dirty="0">
                <a:solidFill>
                  <a:prstClr val="black"/>
                </a:solidFill>
                <a:latin typeface="Calibri Light" panose="020F0302020204030204"/>
              </a:rPr>
              <a:t>Typowym przykładem jest </a:t>
            </a:r>
            <a:r>
              <a:rPr lang="pl-PL" altLang="pl-PL" dirty="0" err="1">
                <a:solidFill>
                  <a:prstClr val="black"/>
                </a:solidFill>
                <a:latin typeface="Calibri Light" panose="020F0302020204030204"/>
              </a:rPr>
              <a:t>tag</a:t>
            </a:r>
            <a:r>
              <a:rPr lang="pl-PL" altLang="pl-PL" dirty="0">
                <a:solidFill>
                  <a:prstClr val="black"/>
                </a:solidFill>
                <a:latin typeface="Calibri Light" panose="020F0302020204030204"/>
              </a:rPr>
              <a:t> &lt;video&gt;. Jego </a:t>
            </a:r>
            <a:r>
              <a:rPr lang="pl-PL" altLang="pl-PL" dirty="0" err="1">
                <a:solidFill>
                  <a:prstClr val="black"/>
                </a:solidFill>
                <a:latin typeface="Calibri Light" panose="020F0302020204030204"/>
              </a:rPr>
              <a:t>Shadow</a:t>
            </a:r>
            <a:r>
              <a:rPr lang="pl-PL" altLang="pl-PL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pl-PL" altLang="pl-PL" dirty="0" err="1">
                <a:solidFill>
                  <a:prstClr val="black"/>
                </a:solidFill>
                <a:latin typeface="Calibri Light" panose="020F0302020204030204"/>
              </a:rPr>
              <a:t>DOMem</a:t>
            </a:r>
            <a:r>
              <a:rPr lang="pl-PL" altLang="pl-PL" dirty="0">
                <a:solidFill>
                  <a:prstClr val="black"/>
                </a:solidFill>
                <a:latin typeface="Calibri Light" panose="020F0302020204030204"/>
              </a:rPr>
              <a:t> jest prostokąt, na którym rysowany jest film, z przyciskami odtwarzania/pauzy, paskiem do przewijania filmu itd. Style i kod potrzebny do wyświetlenia tego </a:t>
            </a:r>
            <a:r>
              <a:rPr lang="pl-PL" altLang="pl-PL" dirty="0" err="1">
                <a:solidFill>
                  <a:prstClr val="black"/>
                </a:solidFill>
                <a:latin typeface="Calibri Light" panose="020F0302020204030204"/>
              </a:rPr>
              <a:t>widgetu</a:t>
            </a:r>
            <a:r>
              <a:rPr lang="pl-PL" altLang="pl-PL" dirty="0">
                <a:solidFill>
                  <a:prstClr val="black"/>
                </a:solidFill>
                <a:latin typeface="Calibri Light" panose="020F0302020204030204"/>
              </a:rPr>
              <a:t> są odseparowane od dokumentu, w którym się znajduje. </a:t>
            </a:r>
          </a:p>
        </p:txBody>
      </p:sp>
    </p:spTree>
    <p:extLst>
      <p:ext uri="{BB962C8B-B14F-4D97-AF65-F5344CB8AC3E}">
        <p14:creationId xmlns:p14="http://schemas.microsoft.com/office/powerpoint/2010/main" val="277848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DCD422B-5979-47AD-F129-A4D70883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Custom</a:t>
            </a:r>
            <a:r>
              <a:rPr lang="pl-PL" b="1" dirty="0"/>
              <a:t> </a:t>
            </a:r>
            <a:r>
              <a:rPr lang="pl-PL" b="1" dirty="0" err="1"/>
              <a:t>elements</a:t>
            </a:r>
            <a:endParaRPr lang="pl-PL" b="1" dirty="0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16E03EC9-A947-3CC6-DB3D-EEC912010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7945"/>
            <a:ext cx="942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2000" dirty="0"/>
              <a:t>Możliwość tworzenia niestandardowych </a:t>
            </a:r>
            <a:r>
              <a:rPr lang="pl-PL" sz="2000" dirty="0" err="1"/>
              <a:t>tagów</a:t>
            </a:r>
            <a:r>
              <a:rPr lang="pl-PL" sz="2000" dirty="0"/>
              <a:t> HTML wraz ze zintegrowanymi z danym </a:t>
            </a:r>
            <a:r>
              <a:rPr lang="pl-PL" sz="2000" dirty="0" err="1"/>
              <a:t>tagiem</a:t>
            </a:r>
            <a:r>
              <a:rPr lang="pl-PL" sz="2000" dirty="0"/>
              <a:t> funkcjonalnościami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które następnie możemy umieścić w drzewie DOM.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Możemy rozróżnić dwa rodzaje elementów: 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CDD5C83E-FE97-417D-0108-8230D9C50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"/>
          <a:stretch/>
        </p:blipFill>
        <p:spPr>
          <a:xfrm>
            <a:off x="321733" y="3176521"/>
            <a:ext cx="6010467" cy="93981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="" xmlns:a16="http://schemas.microsoft.com/office/drawing/2014/main" id="{518D47EA-ACB1-D98A-EE77-78E5DEBF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88" y="3429000"/>
            <a:ext cx="4991185" cy="509936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="" xmlns:a16="http://schemas.microsoft.com/office/drawing/2014/main" id="{259864BC-AC29-9B26-1E57-F1A0DEBC5032}"/>
              </a:ext>
            </a:extLst>
          </p:cNvPr>
          <p:cNvSpPr txBox="1"/>
          <p:nvPr/>
        </p:nvSpPr>
        <p:spPr>
          <a:xfrm>
            <a:off x="956267" y="2702538"/>
            <a:ext cx="419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prstClr val="black"/>
                </a:solidFill>
              </a:rPr>
              <a:t>Własne:                                    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="" xmlns:a16="http://schemas.microsoft.com/office/drawing/2014/main" id="{26264B90-C2D3-158F-7A2C-8AC38E589251}"/>
              </a:ext>
            </a:extLst>
          </p:cNvPr>
          <p:cNvSpPr txBox="1"/>
          <p:nvPr/>
        </p:nvSpPr>
        <p:spPr>
          <a:xfrm>
            <a:off x="956267" y="4688656"/>
            <a:ext cx="419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prstClr val="black"/>
                </a:solidFill>
              </a:rPr>
              <a:t>Dostosowanie istniejących:                                    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="" xmlns:a16="http://schemas.microsoft.com/office/drawing/2014/main" id="{D7760F9E-B2D9-4BCC-0D9D-4F8E1BC7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" y="5452722"/>
            <a:ext cx="7675693" cy="808389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="" xmlns:a16="http://schemas.microsoft.com/office/drawing/2014/main" id="{FE92F623-A88D-7F13-CD14-9281DF27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306" y="5677248"/>
            <a:ext cx="3966376" cy="439313"/>
          </a:xfrm>
          <a:prstGeom prst="rect">
            <a:avLst/>
          </a:prstGeom>
        </p:spPr>
      </p:pic>
      <p:sp>
        <p:nvSpPr>
          <p:cNvPr id="25" name="pole tekstowe 24">
            <a:extLst>
              <a:ext uri="{FF2B5EF4-FFF2-40B4-BE49-F238E27FC236}">
                <a16:creationId xmlns="" xmlns:a16="http://schemas.microsoft.com/office/drawing/2014/main" id="{C45734E2-3EC8-9ACD-C9BC-A282565E55D2}"/>
              </a:ext>
            </a:extLst>
          </p:cNvPr>
          <p:cNvSpPr txBox="1"/>
          <p:nvPr/>
        </p:nvSpPr>
        <p:spPr>
          <a:xfrm>
            <a:off x="4343400" y="6417886"/>
            <a:ext cx="366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W definicji </a:t>
            </a:r>
            <a:r>
              <a:rPr lang="pl-PL" dirty="0" err="1">
                <a:solidFill>
                  <a:prstClr val="black"/>
                </a:solidFill>
              </a:rPr>
              <a:t>tagu</a:t>
            </a:r>
            <a:r>
              <a:rPr lang="pl-PL" dirty="0">
                <a:solidFill>
                  <a:prstClr val="black"/>
                </a:solidFill>
              </a:rPr>
              <a:t> musi pojawić się ’’ - ’’</a:t>
            </a:r>
          </a:p>
        </p:txBody>
      </p:sp>
    </p:spTree>
    <p:extLst>
      <p:ext uri="{BB962C8B-B14F-4D97-AF65-F5344CB8AC3E}">
        <p14:creationId xmlns:p14="http://schemas.microsoft.com/office/powerpoint/2010/main" val="284692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B02EBD80-9123-0C29-D407-AD13FE43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HTML </a:t>
            </a:r>
            <a:r>
              <a:rPr lang="pl-PL" b="1" dirty="0" err="1"/>
              <a:t>templates</a:t>
            </a:r>
            <a:endParaRPr lang="pl-PL" b="1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="" xmlns:a16="http://schemas.microsoft.com/office/drawing/2014/main" id="{3D457449-7CA8-9BEB-80DD-BA383757B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jest to tak naprawdę nowy element, który pozwala na definiowanie struktury HTML. Wszystko co jest wewnątrz tego znacznika nie będzie wyrysowane na stronie dopóki nie zostanie umieszczone w drzewie DOM przy pomocy kodu JavaScript. Eliminuje to problemy związane z przedwczesnym ładowaniem danych np. pobieraniem obrazów przez </a:t>
            </a:r>
            <a:r>
              <a:rPr lang="pl-PL" sz="2000" dirty="0" err="1"/>
              <a:t>tag</a:t>
            </a:r>
            <a:r>
              <a:rPr lang="pl-PL" sz="2000" dirty="0"/>
              <a:t> 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000" dirty="0"/>
              <a:t>zanim zostanie ustawione odpowiednie źródło 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l-P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6B983D97-6235-2D96-9B70-C11460B0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4" y="3429000"/>
            <a:ext cx="4718292" cy="214006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="" xmlns:a16="http://schemas.microsoft.com/office/drawing/2014/main" id="{C7E5E1C5-F64B-4FF2-F5ED-FDCE91453293}"/>
              </a:ext>
            </a:extLst>
          </p:cNvPr>
          <p:cNvSpPr txBox="1"/>
          <p:nvPr/>
        </p:nvSpPr>
        <p:spPr>
          <a:xfrm>
            <a:off x="6663266" y="4001294"/>
            <a:ext cx="4411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prstClr val="black"/>
                </a:solidFill>
              </a:rPr>
              <a:t>Przy pomocy drugiego argumentu funkcji </a:t>
            </a:r>
            <a:r>
              <a:rPr lang="pl-PL" dirty="0" err="1">
                <a:solidFill>
                  <a:prstClr val="black"/>
                </a:solidFill>
              </a:rPr>
              <a:t>importNode</a:t>
            </a:r>
            <a:r>
              <a:rPr lang="pl-PL" dirty="0">
                <a:solidFill>
                  <a:prstClr val="black"/>
                </a:solidFill>
              </a:rPr>
              <a:t> mówimy, czy chcemy wykonać </a:t>
            </a:r>
            <a:r>
              <a:rPr lang="pl-PL" dirty="0" err="1">
                <a:solidFill>
                  <a:prstClr val="black"/>
                </a:solidFill>
              </a:rPr>
              <a:t>deep</a:t>
            </a:r>
            <a:r>
              <a:rPr lang="pl-PL" dirty="0">
                <a:solidFill>
                  <a:prstClr val="black"/>
                </a:solidFill>
              </a:rPr>
              <a:t> import. </a:t>
            </a:r>
            <a:r>
              <a:rPr lang="pl-PL" dirty="0" err="1">
                <a:solidFill>
                  <a:prstClr val="black"/>
                </a:solidFill>
              </a:rPr>
              <a:t>default</a:t>
            </a:r>
            <a:r>
              <a:rPr lang="pl-PL" dirty="0">
                <a:solidFill>
                  <a:prstClr val="black"/>
                </a:solidFill>
              </a:rPr>
              <a:t> </a:t>
            </a:r>
            <a:r>
              <a:rPr lang="pl-PL" dirty="0" err="1">
                <a:solidFill>
                  <a:prstClr val="black"/>
                </a:solidFill>
              </a:rPr>
              <a:t>value</a:t>
            </a:r>
            <a:r>
              <a:rPr lang="pl-PL" dirty="0">
                <a:solidFill>
                  <a:prstClr val="black"/>
                </a:solidFill>
              </a:rPr>
              <a:t> różni się w zależności od przeglądarki.</a:t>
            </a:r>
          </a:p>
        </p:txBody>
      </p:sp>
    </p:spTree>
    <p:extLst>
      <p:ext uri="{BB962C8B-B14F-4D97-AF65-F5344CB8AC3E}">
        <p14:creationId xmlns:p14="http://schemas.microsoft.com/office/powerpoint/2010/main" val="33786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monitor, zrzut ekranu, tablica wyników&#10;&#10;Opis wygenerowany automatycznie">
            <a:extLst>
              <a:ext uri="{FF2B5EF4-FFF2-40B4-BE49-F238E27FC236}">
                <a16:creationId xmlns="" xmlns:a16="http://schemas.microsoft.com/office/drawing/2014/main" id="{67375A37-58B4-8417-D868-7E834FDE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3271874"/>
            <a:ext cx="7366000" cy="3221001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="" xmlns:a16="http://schemas.microsoft.com/office/drawing/2014/main" id="{E726B89E-6F05-2975-C861-DFC5C6898107}"/>
              </a:ext>
            </a:extLst>
          </p:cNvPr>
          <p:cNvSpPr txBox="1"/>
          <p:nvPr/>
        </p:nvSpPr>
        <p:spPr>
          <a:xfrm>
            <a:off x="762000" y="499533"/>
            <a:ext cx="10134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prstClr val="black"/>
                </a:solidFill>
              </a:rPr>
              <a:t>Tworzenie własnych elementów, które będziemy w stanie zawsze uruchomić niezależnie </a:t>
            </a:r>
          </a:p>
          <a:p>
            <a:r>
              <a:rPr lang="pl-PL" sz="2000" dirty="0">
                <a:solidFill>
                  <a:prstClr val="black"/>
                </a:solidFill>
              </a:rPr>
              <a:t>od innych bibliotek – pomysł idealny, dlaczego nie wypalił?</a:t>
            </a:r>
          </a:p>
          <a:p>
            <a:endParaRPr lang="pl-PL" sz="2000" dirty="0">
              <a:solidFill>
                <a:prstClr val="black"/>
              </a:solidFill>
            </a:endParaRPr>
          </a:p>
          <a:p>
            <a:r>
              <a:rPr lang="pl-PL" sz="2000" dirty="0">
                <a:solidFill>
                  <a:prstClr val="black"/>
                </a:solidFill>
              </a:rPr>
              <a:t>Brak wsparcia w przeglądarkach, potrzeba posiłkowania się różnego rodzaju </a:t>
            </a:r>
            <a:r>
              <a:rPr lang="pl-PL" sz="2000" i="1" dirty="0" err="1">
                <a:solidFill>
                  <a:prstClr val="black"/>
                </a:solidFill>
              </a:rPr>
              <a:t>polyfillami</a:t>
            </a:r>
            <a:r>
              <a:rPr lang="pl-PL" sz="2000" i="1" dirty="0">
                <a:solidFill>
                  <a:prstClr val="black"/>
                </a:solidFill>
              </a:rPr>
              <a:t>  </a:t>
            </a:r>
            <a:r>
              <a:rPr lang="pl-PL" sz="2000" dirty="0">
                <a:solidFill>
                  <a:prstClr val="black"/>
                </a:solidFill>
              </a:rPr>
              <a:t>czy </a:t>
            </a:r>
            <a:r>
              <a:rPr lang="pl-PL" sz="2000" dirty="0" err="1">
                <a:solidFill>
                  <a:prstClr val="black"/>
                </a:solidFill>
              </a:rPr>
              <a:t>frameworkami</a:t>
            </a:r>
            <a:r>
              <a:rPr lang="pl-PL" sz="2000" dirty="0">
                <a:solidFill>
                  <a:prstClr val="black"/>
                </a:solidFill>
              </a:rPr>
              <a:t> dla Web Components.</a:t>
            </a:r>
          </a:p>
          <a:p>
            <a:endParaRPr lang="pl-PL" sz="2000" i="1" dirty="0">
              <a:solidFill>
                <a:prstClr val="black"/>
              </a:solidFill>
            </a:endParaRPr>
          </a:p>
          <a:p>
            <a:r>
              <a:rPr lang="pl-PL" sz="2000" dirty="0">
                <a:solidFill>
                  <a:prstClr val="black"/>
                </a:solidFill>
              </a:rPr>
              <a:t>Chodź większość przeglądarek wspiera już web </a:t>
            </a:r>
            <a:r>
              <a:rPr lang="pl-PL" sz="2000" dirty="0" err="1">
                <a:solidFill>
                  <a:prstClr val="black"/>
                </a:solidFill>
              </a:rPr>
              <a:t>components</a:t>
            </a:r>
            <a:r>
              <a:rPr lang="pl-PL" sz="2000" dirty="0">
                <a:solidFill>
                  <a:prstClr val="black"/>
                </a:solidFill>
              </a:rPr>
              <a:t>, technologia ta została wyparta przez rozwijające się w tym czasie </a:t>
            </a:r>
            <a:r>
              <a:rPr lang="pl-PL" sz="2000" dirty="0" err="1">
                <a:solidFill>
                  <a:prstClr val="black"/>
                </a:solidFill>
              </a:rPr>
              <a:t>Angular</a:t>
            </a:r>
            <a:r>
              <a:rPr lang="pl-PL" sz="2000" dirty="0">
                <a:solidFill>
                  <a:prstClr val="black"/>
                </a:solidFill>
              </a:rPr>
              <a:t> oraz </a:t>
            </a:r>
            <a:r>
              <a:rPr lang="pl-PL" sz="2000" dirty="0" err="1">
                <a:solidFill>
                  <a:prstClr val="black"/>
                </a:solidFill>
              </a:rPr>
              <a:t>ReactJS</a:t>
            </a:r>
            <a:r>
              <a:rPr lang="pl-PL" sz="2000" dirty="0">
                <a:solidFill>
                  <a:prstClr val="black"/>
                </a:solidFill>
              </a:rPr>
              <a:t>. </a:t>
            </a:r>
          </a:p>
          <a:p>
            <a:endParaRPr lang="pl-PL" dirty="0">
              <a:solidFill>
                <a:prstClr val="black"/>
              </a:solidFill>
            </a:endParaRPr>
          </a:p>
          <a:p>
            <a:endParaRPr lang="pl-P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9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38749D2B-1B81-8B06-F5A6-B80887B7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197136"/>
            <a:ext cx="8305800" cy="32318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F5BA2421-22AE-CEE0-3DDE-268756AE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60" y="3429000"/>
            <a:ext cx="8305800" cy="33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7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CDCD422B-5979-47AD-F129-A4D70883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15" y="263525"/>
            <a:ext cx="10515600" cy="1325563"/>
          </a:xfrm>
        </p:spPr>
        <p:txBody>
          <a:bodyPr/>
          <a:lstStyle/>
          <a:p>
            <a:r>
              <a:rPr lang="pl-PL" b="1" dirty="0" err="1"/>
              <a:t>Polymer</a:t>
            </a:r>
            <a:endParaRPr lang="pl-PL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="" xmlns:a16="http://schemas.microsoft.com/office/drawing/2014/main" id="{69E83D55-AEC3-323A-9B24-2FFDAA93BEFE}"/>
              </a:ext>
            </a:extLst>
          </p:cNvPr>
          <p:cNvSpPr txBox="1"/>
          <p:nvPr/>
        </p:nvSpPr>
        <p:spPr>
          <a:xfrm>
            <a:off x="535515" y="1444213"/>
            <a:ext cx="11751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prstClr val="black"/>
                </a:solidFill>
              </a:rPr>
              <a:t>Jest to biblioteka stworzona przez </a:t>
            </a:r>
            <a:r>
              <a:rPr lang="pl-PL" sz="2000" dirty="0" err="1">
                <a:solidFill>
                  <a:prstClr val="black"/>
                </a:solidFill>
              </a:rPr>
              <a:t>Google’a</a:t>
            </a:r>
            <a:r>
              <a:rPr lang="pl-PL" sz="2000" dirty="0">
                <a:solidFill>
                  <a:prstClr val="black"/>
                </a:solidFill>
              </a:rPr>
              <a:t> która ma na celu łatwiejsze i szybsze tworzenie </a:t>
            </a:r>
            <a:r>
              <a:rPr lang="pl-PL" sz="2000" dirty="0" err="1">
                <a:solidFill>
                  <a:prstClr val="black"/>
                </a:solidFill>
              </a:rPr>
              <a:t>webcomponentów</a:t>
            </a:r>
            <a:r>
              <a:rPr lang="pl-PL" sz="2000" dirty="0">
                <a:solidFill>
                  <a:prstClr val="black"/>
                </a:solidFill>
              </a:rPr>
              <a:t> (</a:t>
            </a:r>
            <a:r>
              <a:rPr lang="pl-PL" sz="2000" dirty="0" err="1">
                <a:solidFill>
                  <a:prstClr val="black"/>
                </a:solidFill>
              </a:rPr>
              <a:t>syntax</a:t>
            </a:r>
            <a:r>
              <a:rPr lang="pl-PL" sz="2000" dirty="0">
                <a:solidFill>
                  <a:prstClr val="black"/>
                </a:solidFill>
              </a:rPr>
              <a:t> </a:t>
            </a:r>
            <a:r>
              <a:rPr lang="pl-PL" sz="2000" dirty="0" err="1">
                <a:solidFill>
                  <a:prstClr val="black"/>
                </a:solidFill>
              </a:rPr>
              <a:t>sugar</a:t>
            </a:r>
            <a:r>
              <a:rPr lang="pl-PL" sz="2000" dirty="0">
                <a:solidFill>
                  <a:prstClr val="black"/>
                </a:solidFill>
              </a:rPr>
              <a:t>). Dodatkowo, </a:t>
            </a:r>
            <a:r>
              <a:rPr lang="pl-PL" sz="2000" dirty="0" err="1">
                <a:solidFill>
                  <a:prstClr val="black"/>
                </a:solidFill>
              </a:rPr>
              <a:t>Polymer</a:t>
            </a:r>
            <a:r>
              <a:rPr lang="pl-PL" sz="2000" dirty="0">
                <a:solidFill>
                  <a:prstClr val="black"/>
                </a:solidFill>
              </a:rPr>
              <a:t> jest w stanie zapewnić </a:t>
            </a:r>
            <a:r>
              <a:rPr lang="pl-PL" sz="2000" dirty="0" err="1">
                <a:solidFill>
                  <a:prstClr val="black"/>
                </a:solidFill>
              </a:rPr>
              <a:t>polyfill</a:t>
            </a:r>
            <a:r>
              <a:rPr lang="pl-PL" sz="2000" dirty="0">
                <a:solidFill>
                  <a:prstClr val="black"/>
                </a:solidFill>
              </a:rPr>
              <a:t> funkcjonalności </a:t>
            </a:r>
            <a:r>
              <a:rPr lang="pl-PL" sz="2000" dirty="0" err="1">
                <a:solidFill>
                  <a:prstClr val="black"/>
                </a:solidFill>
              </a:rPr>
              <a:t>ShadowDOM</a:t>
            </a:r>
            <a:r>
              <a:rPr lang="pl-PL" sz="2000" dirty="0">
                <a:solidFill>
                  <a:prstClr val="black"/>
                </a:solidFill>
              </a:rPr>
              <a:t> w przeglądarkach, które go nie obsługują.</a:t>
            </a:r>
          </a:p>
        </p:txBody>
      </p:sp>
      <p:pic>
        <p:nvPicPr>
          <p:cNvPr id="5" name="Obraz 4" descr="Obraz zawierający logo&#10;&#10;Opis wygenerowany automatycznie">
            <a:extLst>
              <a:ext uri="{FF2B5EF4-FFF2-40B4-BE49-F238E27FC236}">
                <a16:creationId xmlns="" xmlns:a16="http://schemas.microsoft.com/office/drawing/2014/main" id="{892EA5FB-0043-0236-3413-AC7275CB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2656516"/>
            <a:ext cx="6550025" cy="319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7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hlinkClick r:id="rId2"/>
              </a:rPr>
              <a:t>https://bulldogjob.com/readme/scalable-angular-application-architecture</a:t>
            </a:r>
            <a:endParaRPr lang="pl-PL" dirty="0" smtClean="0"/>
          </a:p>
          <a:p>
            <a:r>
              <a:rPr lang="pl-PL" dirty="0" smtClean="0">
                <a:hlinkClick r:id="rId3"/>
              </a:rPr>
              <a:t>https://codecraft.tv/courses/angular/components/lifecycle-hooks/</a:t>
            </a:r>
            <a:endParaRPr lang="pl-PL" dirty="0" smtClean="0"/>
          </a:p>
          <a:p>
            <a:r>
              <a:rPr lang="pl-PL" dirty="0" smtClean="0"/>
              <a:t>https://blog.thoughtram.io/angular/2015/05/18/dependency-injection-in-angular-2.html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189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Cechy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956816"/>
            <a:ext cx="10515600" cy="4220147"/>
          </a:xfrm>
        </p:spPr>
        <p:txBody>
          <a:bodyPr>
            <a:normAutofit fontScale="92500" lnSpcReduction="10000"/>
          </a:bodyPr>
          <a:lstStyle/>
          <a:p>
            <a:r>
              <a:rPr lang="pl-PL" sz="1600" dirty="0"/>
              <a:t>Komponentowy model architektury - </a:t>
            </a:r>
            <a:r>
              <a:rPr lang="pl-PL" sz="1600" dirty="0" err="1"/>
              <a:t>Angular</a:t>
            </a:r>
            <a:r>
              <a:rPr lang="pl-PL" sz="1600" dirty="0"/>
              <a:t> opiera się na komponentach, które </a:t>
            </a:r>
            <a:r>
              <a:rPr lang="pl-PL" sz="1600" dirty="0" smtClean="0"/>
              <a:t>są elementami modułów aplikacji, zawierają szablony</a:t>
            </a:r>
            <a:r>
              <a:rPr lang="pl-PL" sz="1600" dirty="0"/>
              <a:t>, style i logikę dla danego widoku. Komponenty pozwalają na tworzenie aplikacji modułowych, gdzie poszczególne funkcjonalności są odizolowane od siebie i łatwo je można testować</a:t>
            </a:r>
            <a:r>
              <a:rPr lang="pl-PL" sz="1600" dirty="0" smtClean="0"/>
              <a:t>.</a:t>
            </a:r>
            <a:endParaRPr lang="pl-PL" dirty="0"/>
          </a:p>
          <a:p>
            <a:r>
              <a:rPr lang="pl-PL" sz="1600" dirty="0"/>
              <a:t>Wsparcie dla języka </a:t>
            </a:r>
            <a:r>
              <a:rPr lang="pl-PL" sz="1600" dirty="0" err="1" smtClean="0"/>
              <a:t>TypeScript</a:t>
            </a:r>
            <a:endParaRPr lang="pl-PL" sz="1600" dirty="0" smtClean="0"/>
          </a:p>
          <a:p>
            <a:r>
              <a:rPr lang="pl-PL" sz="1600" dirty="0" smtClean="0"/>
              <a:t>Obsługa </a:t>
            </a:r>
            <a:r>
              <a:rPr lang="pl-PL" sz="1600" dirty="0"/>
              <a:t>routingu - </a:t>
            </a:r>
            <a:r>
              <a:rPr lang="pl-PL" sz="1600" dirty="0" err="1"/>
              <a:t>Angular</a:t>
            </a:r>
            <a:r>
              <a:rPr lang="pl-PL" sz="1600" dirty="0"/>
              <a:t> posiada wbudowany mechanizm routingu, który umożliwia nawigowanie między różnymi widokami bez konieczności przeładowywania </a:t>
            </a:r>
            <a:r>
              <a:rPr lang="pl-PL" sz="1600" dirty="0" smtClean="0"/>
              <a:t>strony SPA.</a:t>
            </a:r>
            <a:endParaRPr lang="pl-PL" sz="1600" dirty="0"/>
          </a:p>
          <a:p>
            <a:r>
              <a:rPr lang="pl-PL" sz="1600" dirty="0"/>
              <a:t>Modularność - </a:t>
            </a:r>
            <a:r>
              <a:rPr lang="pl-PL" sz="1600" dirty="0" err="1"/>
              <a:t>Angular</a:t>
            </a:r>
            <a:r>
              <a:rPr lang="pl-PL" sz="1600" dirty="0"/>
              <a:t> umożliwia dzielenie aplikacji na mniejsze moduły, co pozwala na łatwiejsze zarządzanie kodem i skalowanie aplikacji.</a:t>
            </a:r>
          </a:p>
          <a:p>
            <a:r>
              <a:rPr lang="pl-PL" sz="1600" dirty="0" smtClean="0"/>
              <a:t>Dwukierunkowe wiązanie danych</a:t>
            </a:r>
          </a:p>
          <a:p>
            <a:r>
              <a:rPr lang="pl-PL" sz="1600" dirty="0" smtClean="0"/>
              <a:t>System szablonów - </a:t>
            </a:r>
            <a:r>
              <a:rPr lang="pl-PL" sz="1600" dirty="0" err="1" smtClean="0"/>
              <a:t>Angular</a:t>
            </a:r>
            <a:r>
              <a:rPr lang="pl-PL" sz="1600" dirty="0" smtClean="0"/>
              <a:t> dostarcza system szablonów wykorzystywanych w budowie konkretnych komponentów. Warto wspomnieć, że szablony wyposażone są w instrukcje sterujące oraz metody wyświetlania danych. Stosowanie szablonów pomaga zachować czytelność i przejrzystość kodu.</a:t>
            </a:r>
          </a:p>
          <a:p>
            <a:r>
              <a:rPr lang="pl-PL" sz="1600" dirty="0" smtClean="0"/>
              <a:t>Dyrektywy – obiekty będące instrukcjami dla DOM, można wyróżnić dyrektywy strukturalne, które wyróżniają się gwiazdką w składni (</a:t>
            </a:r>
            <a:r>
              <a:rPr lang="pl-PL" sz="1600" dirty="0" err="1" smtClean="0"/>
              <a:t>np</a:t>
            </a:r>
            <a:r>
              <a:rPr lang="pl-PL" sz="1600" dirty="0" smtClean="0"/>
              <a:t>: *</a:t>
            </a:r>
            <a:r>
              <a:rPr lang="pl-PL" sz="1600" dirty="0" err="1" smtClean="0"/>
              <a:t>ngIf</a:t>
            </a:r>
            <a:r>
              <a:rPr lang="pl-PL" sz="1600" dirty="0" smtClean="0"/>
              <a:t>, *</a:t>
            </a:r>
            <a:r>
              <a:rPr lang="pl-PL" sz="1600" dirty="0" err="1" smtClean="0"/>
              <a:t>ngFor</a:t>
            </a:r>
            <a:r>
              <a:rPr lang="pl-PL" sz="1600" dirty="0" smtClean="0"/>
              <a:t>), dyrektywy atrybutów (np. </a:t>
            </a:r>
            <a:r>
              <a:rPr lang="pl-PL" sz="1600" i="1" dirty="0"/>
              <a:t>[</a:t>
            </a:r>
            <a:r>
              <a:rPr lang="pl-PL" sz="1600" i="1" dirty="0" err="1"/>
              <a:t>ngClass</a:t>
            </a:r>
            <a:r>
              <a:rPr lang="pl-PL" sz="1600" i="1" dirty="0"/>
              <a:t>]=”{online: </a:t>
            </a:r>
            <a:r>
              <a:rPr lang="pl-PL" sz="1600" i="1" dirty="0" err="1"/>
              <a:t>serverStatus</a:t>
            </a:r>
            <a:r>
              <a:rPr lang="pl-PL" sz="1600" i="1" dirty="0"/>
              <a:t> === ‘online’ }” </a:t>
            </a:r>
            <a:r>
              <a:rPr lang="pl-PL" sz="1600" i="1" dirty="0" smtClean="0"/>
              <a:t>) </a:t>
            </a:r>
            <a:r>
              <a:rPr lang="pl-PL" sz="1600" dirty="0" smtClean="0"/>
              <a:t>lub dyrektywy będące komponentami.</a:t>
            </a:r>
          </a:p>
          <a:p>
            <a:r>
              <a:rPr lang="pl-PL" sz="1600" i="1" dirty="0" smtClean="0"/>
              <a:t> Tworzenie stron jako „Single </a:t>
            </a:r>
            <a:r>
              <a:rPr lang="pl-PL" sz="1600" i="1" dirty="0" err="1" smtClean="0"/>
              <a:t>Page</a:t>
            </a:r>
            <a:r>
              <a:rPr lang="pl-PL" sz="1600" i="1" dirty="0" smtClean="0"/>
              <a:t> Application”</a:t>
            </a:r>
          </a:p>
        </p:txBody>
      </p:sp>
    </p:spTree>
    <p:extLst>
      <p:ext uri="{BB962C8B-B14F-4D97-AF65-F5344CB8AC3E}">
        <p14:creationId xmlns:p14="http://schemas.microsoft.com/office/powerpoint/2010/main" val="250828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 smtClean="0"/>
              <a:t>Dekoratory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021137"/>
            <a:ext cx="10600944" cy="41558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2400" dirty="0" smtClean="0"/>
              <a:t>Funkcje modyfikujące klasy w </a:t>
            </a:r>
            <a:r>
              <a:rPr lang="pl-PL" sz="2400" dirty="0" err="1" smtClean="0"/>
              <a:t>TypeScripcie</a:t>
            </a:r>
            <a:r>
              <a:rPr lang="pl-PL" sz="2400" dirty="0" smtClean="0"/>
              <a:t>. Nadają one szczególne właściwości poszczególnym klasą. </a:t>
            </a:r>
            <a:endParaRPr lang="pl-PL" sz="2400" dirty="0"/>
          </a:p>
          <a:p>
            <a:pPr marL="0" indent="0">
              <a:buNone/>
            </a:pPr>
            <a:r>
              <a:rPr lang="pl-PL" sz="2400" dirty="0" err="1" smtClean="0"/>
              <a:t>Dekoratory</a:t>
            </a:r>
            <a:r>
              <a:rPr lang="pl-PL" sz="2400" dirty="0" smtClean="0"/>
              <a:t> składają się z </a:t>
            </a:r>
            <a:r>
              <a:rPr lang="pl-PL" sz="2400" dirty="0" err="1" smtClean="0"/>
              <a:t>prefiksa</a:t>
            </a:r>
            <a:r>
              <a:rPr lang="pl-PL" sz="2400" dirty="0" smtClean="0"/>
              <a:t> w postaci - @ i pozostałej części określającej jego nazwę</a:t>
            </a:r>
            <a:endParaRPr lang="pl-PL" sz="2400" dirty="0"/>
          </a:p>
          <a:p>
            <a:pPr marL="0" indent="0">
              <a:buNone/>
            </a:pPr>
            <a:r>
              <a:rPr lang="pl-PL" sz="2400" dirty="0" smtClean="0"/>
              <a:t>Przykłady dekoratorów:</a:t>
            </a:r>
          </a:p>
          <a:p>
            <a:pPr>
              <a:buFontTx/>
              <a:buChar char="-"/>
            </a:pPr>
            <a:r>
              <a:rPr lang="pl-PL" sz="2400" dirty="0" smtClean="0"/>
              <a:t>@Component()</a:t>
            </a:r>
          </a:p>
          <a:p>
            <a:pPr>
              <a:buFontTx/>
              <a:buChar char="-"/>
            </a:pPr>
            <a:r>
              <a:rPr lang="pl-PL" sz="2400" dirty="0" smtClean="0"/>
              <a:t>@</a:t>
            </a:r>
            <a:r>
              <a:rPr lang="pl-PL" sz="2400" dirty="0" err="1" smtClean="0"/>
              <a:t>NgModule</a:t>
            </a:r>
            <a:r>
              <a:rPr lang="pl-PL" sz="2400" dirty="0" smtClean="0"/>
              <a:t>()</a:t>
            </a:r>
          </a:p>
          <a:p>
            <a:pPr>
              <a:buFontTx/>
              <a:buChar char="-"/>
            </a:pPr>
            <a:r>
              <a:rPr lang="pl-PL" sz="2400" dirty="0" smtClean="0"/>
              <a:t>@Directive()</a:t>
            </a:r>
          </a:p>
          <a:p>
            <a:pPr>
              <a:buFontTx/>
              <a:buChar char="-"/>
            </a:pPr>
            <a:r>
              <a:rPr lang="pl-PL" sz="2400" dirty="0" smtClean="0"/>
              <a:t>@</a:t>
            </a:r>
            <a:r>
              <a:rPr lang="pl-PL" sz="2400" dirty="0" err="1" smtClean="0"/>
              <a:t>Injectable</a:t>
            </a:r>
            <a:r>
              <a:rPr lang="pl-PL" sz="2400" dirty="0" smtClean="0"/>
              <a:t>()</a:t>
            </a:r>
          </a:p>
          <a:p>
            <a:pPr>
              <a:buFontTx/>
              <a:buChar char="-"/>
            </a:pPr>
            <a:r>
              <a:rPr lang="pl-PL" sz="2400" dirty="0" smtClean="0"/>
              <a:t>@</a:t>
            </a:r>
            <a:r>
              <a:rPr lang="pl-PL" sz="2400" dirty="0" err="1" smtClean="0"/>
              <a:t>ViewChild</a:t>
            </a:r>
            <a:r>
              <a:rPr lang="pl-PL" sz="2400" dirty="0" smtClean="0"/>
              <a:t>()</a:t>
            </a:r>
          </a:p>
          <a:p>
            <a:pPr>
              <a:buFontTx/>
              <a:buChar char="-"/>
            </a:pPr>
            <a:r>
              <a:rPr lang="pl-PL" sz="2400" dirty="0" smtClean="0"/>
              <a:t>@Input()</a:t>
            </a:r>
          </a:p>
          <a:p>
            <a:pPr>
              <a:buFontTx/>
              <a:buChar char="-"/>
            </a:pPr>
            <a:r>
              <a:rPr lang="pl-PL" sz="2400" dirty="0" smtClean="0"/>
              <a:t>@</a:t>
            </a:r>
            <a:r>
              <a:rPr lang="pl-PL" sz="2400" dirty="0" err="1" smtClean="0"/>
              <a:t>Output</a:t>
            </a:r>
            <a:r>
              <a:rPr lang="pl-PL" sz="2400" dirty="0" smtClean="0"/>
              <a:t>()</a:t>
            </a:r>
          </a:p>
          <a:p>
            <a:pPr marL="0" indent="0">
              <a:buNone/>
            </a:pPr>
            <a:r>
              <a:rPr lang="pl-PL" sz="2200" dirty="0" smtClean="0"/>
              <a:t>Dekoratorów używają moduły, komponenty i usługi. Dekorator zaznacza swój typ i dostarcza metadane informujące </a:t>
            </a:r>
            <a:r>
              <a:rPr lang="pl-PL" sz="2200" dirty="0" err="1" smtClean="0"/>
              <a:t>Angular’a</a:t>
            </a:r>
            <a:r>
              <a:rPr lang="pl-PL" sz="2200" dirty="0" smtClean="0"/>
              <a:t> jak ich używać.</a:t>
            </a:r>
            <a:endParaRPr lang="pl-PL" sz="2200" dirty="0"/>
          </a:p>
        </p:txBody>
      </p:sp>
      <p:sp>
        <p:nvSpPr>
          <p:cNvPr id="7" name="Prostokąt 6"/>
          <p:cNvSpPr/>
          <p:nvPr/>
        </p:nvSpPr>
        <p:spPr>
          <a:xfrm>
            <a:off x="3048000" y="3145536"/>
            <a:ext cx="6525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@</a:t>
            </a:r>
            <a:r>
              <a:rPr lang="pl-PL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selector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app-recipes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templateUrl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'./recipe.component.html'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styleUrls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'./recipe.component.css'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providers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pl-PL" dirty="0" err="1">
                <a:solidFill>
                  <a:srgbClr val="267F99"/>
                </a:solidFill>
                <a:latin typeface="Consolas" panose="020B0609020204030204" pitchFamily="49" charset="0"/>
              </a:rPr>
              <a:t>RecipeService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standalone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})</a:t>
            </a:r>
            <a:endParaRPr lang="pl-PL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3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5255"/>
          </a:xfrm>
        </p:spPr>
        <p:txBody>
          <a:bodyPr/>
          <a:lstStyle/>
          <a:p>
            <a:r>
              <a:rPr lang="pl-PL" b="1" dirty="0" smtClean="0"/>
              <a:t>Moduły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682497"/>
            <a:ext cx="6211824" cy="341985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2000" dirty="0" smtClean="0"/>
              <a:t>Moduły są zestawem wyodrębnionych powiązanych ze sobą: komponentów, dyrektyw, serwisów i innych funkcjonalności. Moduł grupuje je tak, aby jako całość dostarczały pewną funkcjonalność aplikacji.</a:t>
            </a:r>
          </a:p>
          <a:p>
            <a:pPr>
              <a:lnSpc>
                <a:spcPct val="150000"/>
              </a:lnSpc>
            </a:pPr>
            <a:r>
              <a:rPr lang="pl-PL" sz="2000" dirty="0" smtClean="0"/>
              <a:t>Aplikacja musi posiadać co najmniej jeden główny moduł (określa routing i konfiguracje serwisów)</a:t>
            </a:r>
          </a:p>
          <a:p>
            <a:pPr>
              <a:lnSpc>
                <a:spcPct val="150000"/>
              </a:lnSpc>
            </a:pPr>
            <a:r>
              <a:rPr lang="pl-PL" sz="2000" dirty="0" smtClean="0"/>
              <a:t>Definiujemy je poprzez dodanie dekoratora </a:t>
            </a:r>
            <a:r>
              <a:rPr lang="pl-PL" sz="2000" b="1" dirty="0" smtClean="0"/>
              <a:t>@</a:t>
            </a:r>
            <a:r>
              <a:rPr lang="pl-PL" sz="2000" b="1" dirty="0" err="1" smtClean="0"/>
              <a:t>NgModule</a:t>
            </a:r>
            <a:endParaRPr lang="pl-PL" sz="2000" b="1" dirty="0" smtClean="0"/>
          </a:p>
          <a:p>
            <a:pPr>
              <a:lnSpc>
                <a:spcPct val="150000"/>
              </a:lnSpc>
            </a:pPr>
            <a:r>
              <a:rPr lang="pl-PL" sz="2000" dirty="0" smtClean="0"/>
              <a:t>Dostarczają możliwość </a:t>
            </a:r>
            <a:r>
              <a:rPr lang="pl-PL" sz="2000" b="1" dirty="0" err="1" smtClean="0"/>
              <a:t>lazyloadingu</a:t>
            </a:r>
            <a:endParaRPr lang="pl-PL" sz="2000" b="1" dirty="0" smtClean="0"/>
          </a:p>
          <a:p>
            <a:pPr>
              <a:lnSpc>
                <a:spcPct val="150000"/>
              </a:lnSpc>
            </a:pPr>
            <a:endParaRPr lang="pl-PL" sz="2000" dirty="0" smtClean="0"/>
          </a:p>
          <a:p>
            <a:pPr marL="0" indent="0">
              <a:lnSpc>
                <a:spcPct val="150000"/>
              </a:lnSpc>
              <a:buNone/>
            </a:pPr>
            <a:endParaRPr lang="pl-PL" sz="2000" dirty="0"/>
          </a:p>
          <a:p>
            <a:pPr marL="0" indent="0">
              <a:lnSpc>
                <a:spcPct val="150000"/>
              </a:lnSpc>
              <a:buNone/>
            </a:pPr>
            <a:endParaRPr lang="pl-PL" sz="2000" dirty="0" smtClean="0"/>
          </a:p>
          <a:p>
            <a:pPr marL="0" indent="0">
              <a:lnSpc>
                <a:spcPct val="150000"/>
              </a:lnSpc>
              <a:buNone/>
            </a:pPr>
            <a:endParaRPr lang="pl-PL" sz="2000" dirty="0"/>
          </a:p>
        </p:txBody>
      </p:sp>
      <p:pic>
        <p:nvPicPr>
          <p:cNvPr id="2054" name="Picture 6" descr="https://bulldogjob.com/ckeditor_assets/pictures/184/conten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08" y="119507"/>
            <a:ext cx="5054092" cy="35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bulldogjob.com/ckeditor_assets/pictures/186/content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3" y="5285231"/>
            <a:ext cx="7620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9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/>
              <a:t>Selektory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Selektory to sposób identyfikacji elementów w DOM, które są powiązane z daną dyrektywą, serwisem czy komponentem . Poprzez selektory możemy się również odwołać do konkretnych elementów DOM. Selektory można łączyć.</a:t>
            </a:r>
          </a:p>
          <a:p>
            <a:pPr marL="0" indent="0">
              <a:buNone/>
            </a:pPr>
            <a:r>
              <a:rPr lang="pl-PL" sz="2000" dirty="0" smtClean="0"/>
              <a:t>Sposoby przypisania selektora: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4" name="Prostokąt 3"/>
          <p:cNvSpPr/>
          <p:nvPr/>
        </p:nvSpPr>
        <p:spPr>
          <a:xfrm>
            <a:off x="112776" y="309982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@</a:t>
            </a:r>
            <a:r>
              <a:rPr lang="pl-PL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selector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app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-shopping-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edit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templateUrl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'./shopping-edit.component.html'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styleUrls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'./shopping-edit.component.css'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})</a:t>
            </a:r>
            <a:endParaRPr lang="pl-PL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Łącznik prosty ze strzałką 10"/>
          <p:cNvCxnSpPr/>
          <p:nvPr/>
        </p:nvCxnSpPr>
        <p:spPr>
          <a:xfrm flipH="1">
            <a:off x="4681728" y="3474720"/>
            <a:ext cx="1005840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/>
          <p:cNvSpPr/>
          <p:nvPr/>
        </p:nvSpPr>
        <p:spPr>
          <a:xfrm>
            <a:off x="249936" y="52228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E50000"/>
                </a:solidFill>
                <a:latin typeface="Consolas" panose="020B0609020204030204" pitchFamily="49" charset="0"/>
              </a:rPr>
              <a:t>app-shopping-edit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6208776" y="3012740"/>
            <a:ext cx="61173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@</a:t>
            </a:r>
            <a:r>
              <a:rPr lang="pl-PL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selector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app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-shopping-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edit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templateUrl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'./shopping-edit.component.html'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pl-PL" dirty="0" err="1">
                <a:solidFill>
                  <a:srgbClr val="001080"/>
                </a:solidFill>
                <a:latin typeface="Consolas" panose="020B0609020204030204" pitchFamily="49" charset="0"/>
              </a:rPr>
              <a:t>styleUrls</a:t>
            </a:r>
            <a:r>
              <a:rPr lang="pl-PL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 [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'./shopping-edit.component.css'</a:t>
            </a:r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l-PL" dirty="0">
                <a:solidFill>
                  <a:srgbClr val="3B3B3B"/>
                </a:solidFill>
                <a:latin typeface="Consolas" panose="020B0609020204030204" pitchFamily="49" charset="0"/>
              </a:rPr>
              <a:t>})</a:t>
            </a:r>
            <a:endParaRPr lang="pl-PL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6487753" y="5222874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pl-PL" dirty="0">
                <a:solidFill>
                  <a:srgbClr val="800000"/>
                </a:solidFill>
                <a:latin typeface="Consolas" panose="020B0609020204030204" pitchFamily="49" charset="0"/>
              </a:rPr>
              <a:t>-shopping-</a:t>
            </a:r>
            <a:r>
              <a:rPr lang="pl-PL" dirty="0" err="1">
                <a:solidFill>
                  <a:srgbClr val="800000"/>
                </a:solidFill>
                <a:latin typeface="Consolas" panose="020B0609020204030204" pitchFamily="49" charset="0"/>
              </a:rPr>
              <a:t>edit</a:t>
            </a:r>
            <a:r>
              <a:rPr lang="pl-PL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pl-PL" dirty="0" err="1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pl-PL" dirty="0">
                <a:solidFill>
                  <a:srgbClr val="800000"/>
                </a:solidFill>
                <a:latin typeface="Consolas" panose="020B0609020204030204" pitchFamily="49" charset="0"/>
              </a:rPr>
              <a:t>-shopping-</a:t>
            </a:r>
            <a:r>
              <a:rPr lang="pl-PL" dirty="0" err="1">
                <a:solidFill>
                  <a:srgbClr val="800000"/>
                </a:solidFill>
                <a:latin typeface="Consolas" panose="020B0609020204030204" pitchFamily="49" charset="0"/>
              </a:rPr>
              <a:t>edit</a:t>
            </a:r>
            <a:r>
              <a:rPr lang="pl-PL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pl-PL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572767"/>
          </a:xfrm>
        </p:spPr>
        <p:txBody>
          <a:bodyPr/>
          <a:lstStyle/>
          <a:p>
            <a:r>
              <a:rPr lang="pl-PL" b="1" dirty="0" smtClean="0"/>
              <a:t>Data </a:t>
            </a:r>
            <a:r>
              <a:rPr lang="pl-PL" b="1" dirty="0" err="1" smtClean="0"/>
              <a:t>binding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719072"/>
            <a:ext cx="7135368" cy="44578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sz="2000" dirty="0" smtClean="0"/>
              <a:t>Mechanizm umożliwiający synchronizację danych między </a:t>
            </a:r>
            <a:r>
              <a:rPr lang="pl-PL" sz="2000" dirty="0" err="1" smtClean="0"/>
              <a:t>html’em</a:t>
            </a:r>
            <a:r>
              <a:rPr lang="pl-PL" sz="2000" dirty="0" smtClean="0"/>
              <a:t> a modelem danych, przechowywanym w komponencie czy serwisie. Zmiana danych w jednym w jednym miejscu prowadzi do ich zmiany w innym miejscu.</a:t>
            </a:r>
          </a:p>
          <a:p>
            <a:pPr marL="0" indent="0">
              <a:buNone/>
            </a:pPr>
            <a:r>
              <a:rPr lang="pl-PL" sz="2000" dirty="0" err="1" smtClean="0"/>
              <a:t>Angular</a:t>
            </a:r>
            <a:r>
              <a:rPr lang="pl-PL" sz="2000" dirty="0" smtClean="0"/>
              <a:t> dostarcza trzy rodzaje data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 smtClean="0"/>
              <a:t>One-</a:t>
            </a:r>
            <a:r>
              <a:rPr lang="pl-PL" sz="2000" dirty="0" err="1" smtClean="0"/>
              <a:t>way</a:t>
            </a:r>
            <a:r>
              <a:rPr lang="pl-PL" sz="2000" dirty="0" smtClean="0"/>
              <a:t> data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(</a:t>
            </a:r>
            <a:r>
              <a:rPr lang="pl-PL" sz="2000" dirty="0" err="1" smtClean="0"/>
              <a:t>property</a:t>
            </a:r>
            <a:r>
              <a:rPr lang="pl-PL" sz="2000" dirty="0" smtClean="0"/>
              <a:t>) – przekazywanie wartości z komponentu do szablonu jego widoku. Aby zastosować </a:t>
            </a:r>
            <a:r>
              <a:rPr lang="pl-PL" sz="2000" dirty="0" err="1" smtClean="0"/>
              <a:t>property</a:t>
            </a:r>
            <a:r>
              <a:rPr lang="pl-PL" sz="2000" dirty="0" smtClean="0"/>
              <a:t>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należy użyć kwadratowych nawiasów [].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 smtClean="0"/>
              <a:t>Event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– rozbudowane narzędzie umożliwiające reagowanie w szablonie na zdarzenie. Przykładem takie zdarzenia jest kliknięcie przycisku. Aby zastosować event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należy użyć okrągłych nawiasów ().</a:t>
            </a:r>
            <a:endParaRPr lang="pl-PL" sz="2000" dirty="0"/>
          </a:p>
          <a:p>
            <a:pPr marL="457200" indent="-457200">
              <a:buFont typeface="+mj-lt"/>
              <a:buAutoNum type="arabicPeriod"/>
            </a:pPr>
            <a:r>
              <a:rPr lang="pl-PL" sz="2000" dirty="0" err="1" smtClean="0"/>
              <a:t>Two-way</a:t>
            </a:r>
            <a:r>
              <a:rPr lang="pl-PL" sz="2000" dirty="0" smtClean="0"/>
              <a:t> data </a:t>
            </a:r>
            <a:r>
              <a:rPr lang="pl-PL" sz="2000" dirty="0" err="1" smtClean="0"/>
              <a:t>binding</a:t>
            </a:r>
            <a:r>
              <a:rPr lang="pl-PL" sz="2000" dirty="0" smtClean="0"/>
              <a:t> – synchronizacja danych między komponentem a szablonem. Aktualizacja wartości, przykładowo w formularzu w pliku </a:t>
            </a:r>
            <a:r>
              <a:rPr lang="pl-PL" sz="2000" dirty="0" err="1" smtClean="0"/>
              <a:t>html</a:t>
            </a:r>
            <a:r>
              <a:rPr lang="pl-PL" sz="2000" dirty="0" smtClean="0"/>
              <a:t> prowadzi do jej aktualizacji w zmiennej przechowującej jej stan w komponencie. Jest to połączenie </a:t>
            </a:r>
            <a:r>
              <a:rPr lang="pl-PL" sz="2000" dirty="0" err="1" smtClean="0"/>
              <a:t>property</a:t>
            </a:r>
            <a:r>
              <a:rPr lang="pl-PL" sz="2000" dirty="0" smtClean="0"/>
              <a:t> </a:t>
            </a:r>
            <a:r>
              <a:rPr lang="pl-PL" sz="2000" dirty="0" err="1" smtClean="0"/>
              <a:t>bindingu</a:t>
            </a:r>
            <a:r>
              <a:rPr lang="pl-PL" sz="2000" dirty="0" smtClean="0"/>
              <a:t> i event </a:t>
            </a:r>
            <a:r>
              <a:rPr lang="pl-PL" sz="2000" dirty="0" err="1" smtClean="0"/>
              <a:t>bindingu</a:t>
            </a:r>
            <a:r>
              <a:rPr lang="pl-PL" sz="2000" dirty="0" smtClean="0"/>
              <a:t>. Zastosowanie tego bindowania to połączona składnia dwóch  poprzednich [()]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621792"/>
            <a:ext cx="4355592" cy="330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13597"/>
          </a:xfrm>
        </p:spPr>
        <p:txBody>
          <a:bodyPr/>
          <a:lstStyle/>
          <a:p>
            <a:r>
              <a:rPr lang="pl-PL" b="1" dirty="0" err="1" smtClean="0"/>
              <a:t>Lifehooks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8800"/>
            <a:ext cx="6760464" cy="4572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2000" dirty="0" smtClean="0"/>
              <a:t>Metody, które dostępne są w klasach komponentów, dyrektyw i serwisów. Ich wywołanie warunkowane są przez ich cykl życia. Służą do kontroli i wykonywania zadań w trakcie cyklu życia danego elementu.</a:t>
            </a:r>
          </a:p>
          <a:p>
            <a:r>
              <a:rPr lang="pl-PL" sz="2000" b="1" dirty="0" err="1" smtClean="0"/>
              <a:t>Constructor</a:t>
            </a:r>
            <a:r>
              <a:rPr lang="pl-PL" sz="2000" b="1" dirty="0" smtClean="0"/>
              <a:t> – </a:t>
            </a:r>
            <a:r>
              <a:rPr lang="pl-PL" sz="2000" dirty="0" smtClean="0"/>
              <a:t>wywoływany, gdy </a:t>
            </a:r>
            <a:r>
              <a:rPr lang="pl-PL" sz="2000" dirty="0" err="1" smtClean="0"/>
              <a:t>Angular</a:t>
            </a:r>
            <a:r>
              <a:rPr lang="pl-PL" sz="2000" dirty="0" smtClean="0"/>
              <a:t> tworzy instancje poprzez wywoływanie na klasie </a:t>
            </a:r>
            <a:r>
              <a:rPr lang="pl-PL" sz="2000" dirty="0" err="1" smtClean="0"/>
              <a:t>new</a:t>
            </a:r>
            <a:r>
              <a:rPr lang="pl-PL" sz="2000" dirty="0" smtClean="0"/>
              <a:t> (tworzony jest nowy obiekt)</a:t>
            </a:r>
            <a:endParaRPr lang="pl-PL" sz="2000" b="1" dirty="0" smtClean="0"/>
          </a:p>
          <a:p>
            <a:pPr lvl="0"/>
            <a:r>
              <a:rPr lang="pl-PL" sz="1800" b="1" dirty="0" err="1"/>
              <a:t>ngOnChanges</a:t>
            </a:r>
            <a:r>
              <a:rPr lang="pl-PL" sz="1800" b="1" dirty="0"/>
              <a:t>-</a:t>
            </a:r>
            <a:r>
              <a:rPr lang="pl-PL" sz="1800" dirty="0"/>
              <a:t> może być wywoływany kilka razy, </a:t>
            </a:r>
            <a:r>
              <a:rPr lang="pl-PL" sz="1800" dirty="0" smtClean="0"/>
              <a:t>włączany </a:t>
            </a:r>
            <a:r>
              <a:rPr lang="pl-PL" sz="1800" dirty="0"/>
              <a:t>podczas tworzenia komponentu i wywoływany jeśli powiązane </a:t>
            </a:r>
            <a:r>
              <a:rPr lang="pl-PL" sz="1800" dirty="0" err="1"/>
              <a:t>inputowane</a:t>
            </a:r>
            <a:r>
              <a:rPr lang="pl-PL" sz="1800" dirty="0"/>
              <a:t> wartości się zmieniają, czyli @Input</a:t>
            </a:r>
          </a:p>
          <a:p>
            <a:pPr lvl="0"/>
            <a:r>
              <a:rPr lang="pl-PL" sz="1800" b="1" dirty="0" err="1"/>
              <a:t>ngOnInit</a:t>
            </a:r>
            <a:r>
              <a:rPr lang="pl-PL" sz="1800" dirty="0"/>
              <a:t> – raz podczas inicjalizacji komponentu, kiedy zostanie </a:t>
            </a:r>
            <a:r>
              <a:rPr lang="pl-PL" sz="1800" dirty="0" smtClean="0"/>
              <a:t>zainicjalizowany „</a:t>
            </a:r>
            <a:r>
              <a:rPr lang="pl-PL" sz="1800" dirty="0" err="1" smtClean="0"/>
              <a:t>objekt</a:t>
            </a:r>
            <a:r>
              <a:rPr lang="pl-PL" sz="1800" dirty="0"/>
              <a:t>”. Wywołane po konstruktorze.</a:t>
            </a:r>
          </a:p>
          <a:p>
            <a:pPr lvl="0"/>
            <a:r>
              <a:rPr lang="pl-PL" sz="1800" b="1" dirty="0" err="1"/>
              <a:t>ngDoCheck</a:t>
            </a:r>
            <a:r>
              <a:rPr lang="pl-PL" sz="1800" dirty="0"/>
              <a:t> – uruchamiany kilkukrotnie, wywołuje się gdy </a:t>
            </a:r>
            <a:r>
              <a:rPr lang="pl-PL" sz="1800" dirty="0" err="1"/>
              <a:t>włacza</a:t>
            </a:r>
            <a:r>
              <a:rPr lang="pl-PL" sz="1800" dirty="0"/>
              <a:t> się </a:t>
            </a:r>
            <a:r>
              <a:rPr lang="pl-PL" sz="1800" dirty="0" err="1"/>
              <a:t>change</a:t>
            </a:r>
            <a:r>
              <a:rPr lang="pl-PL" sz="1800" dirty="0"/>
              <a:t> </a:t>
            </a:r>
            <a:r>
              <a:rPr lang="pl-PL" sz="1800" dirty="0" err="1"/>
              <a:t>detection</a:t>
            </a:r>
            <a:r>
              <a:rPr lang="pl-PL" sz="1800" dirty="0"/>
              <a:t> (system </a:t>
            </a:r>
            <a:r>
              <a:rPr lang="pl-PL" sz="1800" dirty="0" err="1"/>
              <a:t>angularowy</a:t>
            </a:r>
            <a:r>
              <a:rPr lang="pl-PL" sz="1800" dirty="0"/>
              <a:t> </a:t>
            </a:r>
            <a:r>
              <a:rPr lang="pl-PL" sz="1800" dirty="0" smtClean="0"/>
              <a:t>sprawdzający </a:t>
            </a:r>
            <a:r>
              <a:rPr lang="pl-PL" sz="1800" dirty="0"/>
              <a:t>czy cos się zmienia w </a:t>
            </a:r>
            <a:r>
              <a:rPr lang="pl-PL" sz="1800" dirty="0" err="1"/>
              <a:t>templatce</a:t>
            </a:r>
            <a:r>
              <a:rPr lang="pl-PL" sz="1800" dirty="0"/>
              <a:t> komponentu). </a:t>
            </a:r>
            <a:r>
              <a:rPr lang="pl-PL" sz="1800" dirty="0" smtClean="0"/>
              <a:t>Przykładowo </a:t>
            </a:r>
            <a:r>
              <a:rPr lang="pl-PL" sz="1800" dirty="0"/>
              <a:t>gdy klikniemy buton (event)</a:t>
            </a:r>
          </a:p>
          <a:p>
            <a:pPr lvl="0"/>
            <a:r>
              <a:rPr lang="pl-PL" sz="1800" b="1" dirty="0" err="1"/>
              <a:t>ngAfterContentInit</a:t>
            </a:r>
            <a:r>
              <a:rPr lang="pl-PL" sz="1800" dirty="0"/>
              <a:t> – gdy </a:t>
            </a:r>
            <a:r>
              <a:rPr lang="pl-PL" sz="1800" dirty="0" err="1"/>
              <a:t>ng-content</a:t>
            </a:r>
            <a:r>
              <a:rPr lang="pl-PL" sz="1800" dirty="0"/>
              <a:t> zostaje wyświetlony</a:t>
            </a:r>
          </a:p>
          <a:p>
            <a:pPr lvl="0"/>
            <a:r>
              <a:rPr lang="pl-PL" sz="1800" b="1" dirty="0" err="1"/>
              <a:t>ngAfterContentChecked</a:t>
            </a:r>
            <a:r>
              <a:rPr lang="pl-PL" sz="1800" dirty="0"/>
              <a:t> – gdy w </a:t>
            </a:r>
            <a:r>
              <a:rPr lang="pl-PL" sz="1800" dirty="0" err="1"/>
              <a:t>ng-content</a:t>
            </a:r>
            <a:r>
              <a:rPr lang="pl-PL" sz="1800" dirty="0"/>
              <a:t> zostanie wywołane </a:t>
            </a:r>
            <a:r>
              <a:rPr lang="pl-PL" sz="1800" dirty="0" err="1"/>
              <a:t>change</a:t>
            </a:r>
            <a:r>
              <a:rPr lang="pl-PL" sz="1800" dirty="0"/>
              <a:t> </a:t>
            </a:r>
            <a:r>
              <a:rPr lang="pl-PL" sz="1800" dirty="0" err="1"/>
              <a:t>detection</a:t>
            </a:r>
            <a:endParaRPr lang="pl-PL" sz="1800" dirty="0"/>
          </a:p>
          <a:p>
            <a:pPr lvl="0"/>
            <a:r>
              <a:rPr lang="pl-PL" sz="1800" b="1" dirty="0" err="1"/>
              <a:t>ngAfterViewInit</a:t>
            </a:r>
            <a:r>
              <a:rPr lang="pl-PL" sz="1800" dirty="0"/>
              <a:t> gdy widok komponentu zostanie </a:t>
            </a:r>
            <a:r>
              <a:rPr lang="pl-PL" sz="1800" dirty="0" err="1"/>
              <a:t>wyrenderowany</a:t>
            </a:r>
            <a:endParaRPr lang="pl-PL" sz="1800" dirty="0"/>
          </a:p>
          <a:p>
            <a:pPr lvl="0"/>
            <a:r>
              <a:rPr lang="pl-PL" sz="1800" b="1" dirty="0" err="1"/>
              <a:t>ngAfterViewChecked</a:t>
            </a:r>
            <a:r>
              <a:rPr lang="pl-PL" sz="1800" dirty="0"/>
              <a:t> gdy widok komponentu lub jego dzieci wywoła </a:t>
            </a:r>
            <a:r>
              <a:rPr lang="pl-PL" sz="1800" dirty="0" err="1"/>
              <a:t>change</a:t>
            </a:r>
            <a:r>
              <a:rPr lang="pl-PL" sz="1800" dirty="0"/>
              <a:t> </a:t>
            </a:r>
            <a:r>
              <a:rPr lang="pl-PL" sz="1800" dirty="0" err="1"/>
              <a:t>detection</a:t>
            </a:r>
            <a:endParaRPr lang="pl-PL" sz="1800" dirty="0"/>
          </a:p>
          <a:p>
            <a:pPr lvl="0"/>
            <a:r>
              <a:rPr lang="pl-PL" sz="1800" b="1" dirty="0" err="1"/>
              <a:t>ngOnDestroy</a:t>
            </a:r>
            <a:r>
              <a:rPr lang="pl-PL" sz="1800" dirty="0"/>
              <a:t> gdy komponent zostaje zniszczony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</p:txBody>
      </p:sp>
      <p:pic>
        <p:nvPicPr>
          <p:cNvPr id="3074" name="Picture 2" descr="Lifecycle Hooks • Ang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1" y="221615"/>
            <a:ext cx="5302282" cy="55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załka w dół 3"/>
          <p:cNvSpPr/>
          <p:nvPr/>
        </p:nvSpPr>
        <p:spPr>
          <a:xfrm>
            <a:off x="11868912" y="777240"/>
            <a:ext cx="210312" cy="1719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882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22036"/>
          </a:xfrm>
        </p:spPr>
        <p:txBody>
          <a:bodyPr/>
          <a:lstStyle/>
          <a:p>
            <a:r>
              <a:rPr lang="pl-PL" b="1" dirty="0" smtClean="0"/>
              <a:t>Serwisy</a:t>
            </a:r>
            <a:endParaRPr lang="pl-PL" b="1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10512"/>
            <a:ext cx="5964936" cy="43664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2400" dirty="0" smtClean="0"/>
              <a:t>Służą do zapobiegania duplikacji kodu oraz przechowywania danych w wielu miejscach na raz. Dodatkowo można dzięki nim komunikować się między komponentami!</a:t>
            </a:r>
          </a:p>
          <a:p>
            <a:pPr marL="0" indent="0">
              <a:buNone/>
            </a:pPr>
            <a:r>
              <a:rPr lang="pl-PL" sz="2400" dirty="0" smtClean="0"/>
              <a:t>Tworzenie ręcznie obiektów danego serwisu – przestarzałe</a:t>
            </a:r>
          </a:p>
          <a:p>
            <a:pPr marL="0" indent="0">
              <a:buNone/>
            </a:pPr>
            <a:r>
              <a:rPr lang="pl-PL" sz="2400" dirty="0" smtClean="0"/>
              <a:t>Używamy </a:t>
            </a:r>
            <a:r>
              <a:rPr lang="pl-PL" sz="2400" dirty="0" err="1" smtClean="0"/>
              <a:t>dependency</a:t>
            </a:r>
            <a:r>
              <a:rPr lang="pl-PL" sz="2400" dirty="0" smtClean="0"/>
              <a:t> </a:t>
            </a:r>
            <a:r>
              <a:rPr lang="pl-PL" sz="2400" dirty="0" err="1" smtClean="0"/>
              <a:t>injector’a</a:t>
            </a:r>
            <a:r>
              <a:rPr lang="pl-PL" sz="2400" dirty="0" smtClean="0"/>
              <a:t>. Tworzy on zależność między komponentem a serwisem. </a:t>
            </a:r>
            <a:r>
              <a:rPr lang="pl-PL" sz="2400" dirty="0" err="1" smtClean="0"/>
              <a:t>Angular</a:t>
            </a:r>
            <a:r>
              <a:rPr lang="pl-PL" sz="2400" dirty="0" smtClean="0"/>
              <a:t> rozpoznaje w konstruktorze </a:t>
            </a:r>
            <a:r>
              <a:rPr lang="pl-PL" sz="2400" dirty="0" err="1" smtClean="0"/>
              <a:t>klase</a:t>
            </a:r>
            <a:r>
              <a:rPr lang="pl-PL" sz="2400" dirty="0" smtClean="0"/>
              <a:t> serwisu i dostarcza jej instancje. </a:t>
            </a:r>
          </a:p>
          <a:p>
            <a:pPr marL="0" indent="0">
              <a:buNone/>
            </a:pPr>
            <a:r>
              <a:rPr lang="pl-PL" sz="2400" dirty="0" smtClean="0"/>
              <a:t>Musimy poinformować komponent o tym jak stworzyć instancje klasy poprzez mechanizm </a:t>
            </a:r>
            <a:r>
              <a:rPr lang="pl-PL" sz="2400" dirty="0" err="1" smtClean="0"/>
              <a:t>provido’wania</a:t>
            </a:r>
            <a:r>
              <a:rPr lang="pl-PL" sz="2400" dirty="0" smtClean="0"/>
              <a:t>.</a:t>
            </a:r>
          </a:p>
          <a:p>
            <a:pPr marL="0" indent="0">
              <a:buNone/>
            </a:pPr>
            <a:endParaRPr lang="pl-PL" sz="2400" dirty="0" smtClean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28" y="1635728"/>
            <a:ext cx="5836920" cy="43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653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1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8_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442</TotalTime>
  <Words>1276</Words>
  <Application>Microsoft Office PowerPoint</Application>
  <PresentationFormat>Panoramiczny</PresentationFormat>
  <Paragraphs>141</Paragraphs>
  <Slides>27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27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Lato</vt:lpstr>
      <vt:lpstr>Montserrat</vt:lpstr>
      <vt:lpstr>Retrospekcja</vt:lpstr>
      <vt:lpstr>Focus</vt:lpstr>
      <vt:lpstr>1_Focus</vt:lpstr>
      <vt:lpstr>2_Focus</vt:lpstr>
      <vt:lpstr>3_Focus</vt:lpstr>
      <vt:lpstr>4_Focus</vt:lpstr>
      <vt:lpstr>5_Focus</vt:lpstr>
      <vt:lpstr>6_Focus</vt:lpstr>
      <vt:lpstr>Motyw pakietu Office</vt:lpstr>
      <vt:lpstr>1_Motyw pakietu Office</vt:lpstr>
      <vt:lpstr>2_Motyw pakietu Office</vt:lpstr>
      <vt:lpstr>3_Motyw pakietu Office</vt:lpstr>
      <vt:lpstr>4_Motyw pakietu Office</vt:lpstr>
      <vt:lpstr>5_Motyw pakietu Office</vt:lpstr>
      <vt:lpstr>6_Motyw pakietu Office</vt:lpstr>
      <vt:lpstr>7_Motyw pakietu Office</vt:lpstr>
      <vt:lpstr>8_Motyw pakietu Office</vt:lpstr>
      <vt:lpstr>Angular , Vue i Web Components</vt:lpstr>
      <vt:lpstr>Angular </vt:lpstr>
      <vt:lpstr>Cechy</vt:lpstr>
      <vt:lpstr>Dekoratory</vt:lpstr>
      <vt:lpstr>Moduły</vt:lpstr>
      <vt:lpstr>Selektory</vt:lpstr>
      <vt:lpstr>Data binding</vt:lpstr>
      <vt:lpstr>Lifehooks</vt:lpstr>
      <vt:lpstr>Serwisy</vt:lpstr>
      <vt:lpstr>Routing</vt:lpstr>
      <vt:lpstr>Vue.js</vt:lpstr>
      <vt:lpstr>Co to jest Vue.js?</vt:lpstr>
      <vt:lpstr>Wady i zalety Vue.js</vt:lpstr>
      <vt:lpstr>Budowa komponentu</vt:lpstr>
      <vt:lpstr>Przykładowe komponenty</vt:lpstr>
      <vt:lpstr>Widok</vt:lpstr>
      <vt:lpstr>Routing</vt:lpstr>
      <vt:lpstr>Web Components</vt:lpstr>
      <vt:lpstr>Web components</vt:lpstr>
      <vt:lpstr>HTML imports</vt:lpstr>
      <vt:lpstr>Shadow DOM</vt:lpstr>
      <vt:lpstr>Custom elements</vt:lpstr>
      <vt:lpstr>HTML templates</vt:lpstr>
      <vt:lpstr>Prezentacja programu PowerPoint</vt:lpstr>
      <vt:lpstr>Prezentacja programu PowerPoint</vt:lpstr>
      <vt:lpstr>Polymer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Konto Microsoft</dc:creator>
  <cp:lastModifiedBy>Konto Microsoft</cp:lastModifiedBy>
  <cp:revision>36</cp:revision>
  <dcterms:created xsi:type="dcterms:W3CDTF">2023-05-10T12:20:34Z</dcterms:created>
  <dcterms:modified xsi:type="dcterms:W3CDTF">2023-05-14T17:13:36Z</dcterms:modified>
</cp:coreProperties>
</file>